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2">
          <p15:clr>
            <a:srgbClr val="A4A3A4"/>
          </p15:clr>
        </p15:guide>
        <p15:guide id="2" pos="36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M85cqn39K7X2Hbcp5rck+u8Af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2322" y="108"/>
      </p:cViewPr>
      <p:guideLst>
        <p:guide orient="horz" pos="2882"/>
        <p:guide pos="36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40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 just the traditional internship model</a:t>
            </a:r>
            <a:endParaRPr/>
          </a:p>
        </p:txBody>
      </p:sp>
      <p:sp>
        <p:nvSpPr>
          <p:cNvPr id="90" name="Google Shape;90;p4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5c3d2f94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65c3d2f940_0_1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Reaching all student demographics to assure equity and access to WBL.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CATEC as a best-practice leader.</a:t>
            </a:r>
            <a:endParaRPr/>
          </a:p>
        </p:txBody>
      </p:sp>
      <p:sp>
        <p:nvSpPr>
          <p:cNvPr id="109" name="Google Shape;109;g65c3d2f940_0_1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65c3d2f94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65c3d2f940_0_9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Industry &amp; Community Roundtable, December 12th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Partnership development with a unified approach with CATEC, CCS, PVCC etc.</a:t>
            </a:r>
            <a:endParaRPr/>
          </a:p>
        </p:txBody>
      </p:sp>
      <p:sp>
        <p:nvSpPr>
          <p:cNvPr id="119" name="Google Shape;119;g65c3d2f940_0_9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3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Developing these three systems to grow WBL.</a:t>
            </a:r>
            <a:br>
              <a:rPr lang="en-US"/>
            </a:b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3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6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can the Board help?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To reach all students, we need to build WBL opportunities with consolidation and collaboration with other schools/programs that do this work well (CATEC, HMSA, City of Cville).  Be an advocate for serving students in the County as a subset of all students so there is a unified voice with employers in the region.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7:notes"/>
          <p:cNvSpPr txBox="1">
            <a:spLocks noGrp="1"/>
          </p:cNvSpPr>
          <p:nvPr>
            <p:ph type="sldNum" idx="12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body" idx="1"/>
          </p:nvPr>
        </p:nvSpPr>
        <p:spPr>
          <a:xfrm>
            <a:off x="889261" y="2012612"/>
            <a:ext cx="7889748" cy="3820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50423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50423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 rot="5400000">
            <a:off x="2571154" y="-63578"/>
            <a:ext cx="4525963" cy="7889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50423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3069" algn="l">
              <a:spcBef>
                <a:spcPts val="560"/>
              </a:spcBef>
              <a:spcAft>
                <a:spcPts val="0"/>
              </a:spcAft>
              <a:buSzPts val="3220"/>
              <a:buChar char="•"/>
              <a:defRPr sz="2800"/>
            </a:lvl1pPr>
            <a:lvl2pPr marL="914400" lvl="1" indent="-403860" algn="l">
              <a:spcBef>
                <a:spcPts val="480"/>
              </a:spcBef>
              <a:spcAft>
                <a:spcPts val="0"/>
              </a:spcAft>
              <a:buSzPts val="2760"/>
              <a:buChar char="•"/>
              <a:defRPr sz="2400"/>
            </a:lvl2pPr>
            <a:lvl3pPr marL="1371600" lvl="2" indent="-374650" algn="l">
              <a:spcBef>
                <a:spcPts val="400"/>
              </a:spcBef>
              <a:spcAft>
                <a:spcPts val="0"/>
              </a:spcAft>
              <a:buSzPts val="2300"/>
              <a:buChar char="•"/>
              <a:defRPr sz="2000"/>
            </a:lvl3pPr>
            <a:lvl4pPr marL="1828800" lvl="3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 sz="1800"/>
            </a:lvl4pPr>
            <a:lvl5pPr marL="2286000" lvl="4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3069" algn="l">
              <a:spcBef>
                <a:spcPts val="560"/>
              </a:spcBef>
              <a:spcAft>
                <a:spcPts val="0"/>
              </a:spcAft>
              <a:buSzPts val="3220"/>
              <a:buChar char="•"/>
              <a:defRPr sz="2800"/>
            </a:lvl1pPr>
            <a:lvl2pPr marL="914400" lvl="1" indent="-403860" algn="l">
              <a:spcBef>
                <a:spcPts val="480"/>
              </a:spcBef>
              <a:spcAft>
                <a:spcPts val="0"/>
              </a:spcAft>
              <a:buSzPts val="2760"/>
              <a:buChar char="•"/>
              <a:defRPr sz="2400"/>
            </a:lvl2pPr>
            <a:lvl3pPr marL="1371600" lvl="2" indent="-374650" algn="l">
              <a:spcBef>
                <a:spcPts val="400"/>
              </a:spcBef>
              <a:spcAft>
                <a:spcPts val="0"/>
              </a:spcAft>
              <a:buSzPts val="2300"/>
              <a:buChar char="•"/>
              <a:defRPr sz="2000"/>
            </a:lvl3pPr>
            <a:lvl4pPr marL="1828800" lvl="3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 sz="1800"/>
            </a:lvl4pPr>
            <a:lvl5pPr marL="2286000" lvl="4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50423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7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3860" algn="l">
              <a:spcBef>
                <a:spcPts val="480"/>
              </a:spcBef>
              <a:spcAft>
                <a:spcPts val="0"/>
              </a:spcAft>
              <a:buSzPts val="2760"/>
              <a:buChar char="•"/>
              <a:defRPr sz="2400"/>
            </a:lvl1pPr>
            <a:lvl2pPr marL="914400" lvl="1" indent="-374650" algn="l">
              <a:spcBef>
                <a:spcPts val="400"/>
              </a:spcBef>
              <a:spcAft>
                <a:spcPts val="0"/>
              </a:spcAft>
              <a:buSzPts val="2300"/>
              <a:buChar char="•"/>
              <a:defRPr sz="2000"/>
            </a:lvl2pPr>
            <a:lvl3pPr marL="1371600" lvl="2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 sz="1800"/>
            </a:lvl3pPr>
            <a:lvl4pPr marL="1828800" lvl="3" indent="-345439" algn="l">
              <a:spcBef>
                <a:spcPts val="320"/>
              </a:spcBef>
              <a:spcAft>
                <a:spcPts val="0"/>
              </a:spcAft>
              <a:buSzPts val="1840"/>
              <a:buChar char="•"/>
              <a:defRPr sz="1600"/>
            </a:lvl4pPr>
            <a:lvl5pPr marL="2286000" lvl="4" indent="-345439" algn="l">
              <a:spcBef>
                <a:spcPts val="320"/>
              </a:spcBef>
              <a:spcAft>
                <a:spcPts val="0"/>
              </a:spcAft>
              <a:buSzPts val="184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7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3860" algn="l">
              <a:spcBef>
                <a:spcPts val="480"/>
              </a:spcBef>
              <a:spcAft>
                <a:spcPts val="0"/>
              </a:spcAft>
              <a:buSzPts val="2760"/>
              <a:buChar char="•"/>
              <a:defRPr sz="2400"/>
            </a:lvl1pPr>
            <a:lvl2pPr marL="914400" lvl="1" indent="-374650" algn="l">
              <a:spcBef>
                <a:spcPts val="400"/>
              </a:spcBef>
              <a:spcAft>
                <a:spcPts val="0"/>
              </a:spcAft>
              <a:buSzPts val="2300"/>
              <a:buChar char="•"/>
              <a:defRPr sz="2000"/>
            </a:lvl2pPr>
            <a:lvl3pPr marL="1371600" lvl="2" indent="-360044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 sz="1800"/>
            </a:lvl3pPr>
            <a:lvl4pPr marL="1828800" lvl="3" indent="-345439" algn="l">
              <a:spcBef>
                <a:spcPts val="320"/>
              </a:spcBef>
              <a:spcAft>
                <a:spcPts val="0"/>
              </a:spcAft>
              <a:buSzPts val="1840"/>
              <a:buChar char="•"/>
              <a:defRPr sz="1600"/>
            </a:lvl4pPr>
            <a:lvl5pPr marL="2286000" lvl="4" indent="-345439" algn="l">
              <a:spcBef>
                <a:spcPts val="320"/>
              </a:spcBef>
              <a:spcAft>
                <a:spcPts val="0"/>
              </a:spcAft>
              <a:buSzPts val="184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68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322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76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50423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2280" algn="l">
              <a:spcBef>
                <a:spcPts val="640"/>
              </a:spcBef>
              <a:spcAft>
                <a:spcPts val="0"/>
              </a:spcAft>
              <a:buSzPts val="3680"/>
              <a:buChar char="•"/>
              <a:defRPr sz="3200"/>
            </a:lvl1pPr>
            <a:lvl2pPr marL="914400" lvl="1" indent="-433069" algn="l">
              <a:spcBef>
                <a:spcPts val="560"/>
              </a:spcBef>
              <a:spcAft>
                <a:spcPts val="0"/>
              </a:spcAft>
              <a:buSzPts val="3220"/>
              <a:buChar char="•"/>
              <a:defRPr sz="2800"/>
            </a:lvl2pPr>
            <a:lvl3pPr marL="1371600" lvl="2" indent="-403860" algn="l">
              <a:spcBef>
                <a:spcPts val="480"/>
              </a:spcBef>
              <a:spcAft>
                <a:spcPts val="0"/>
              </a:spcAft>
              <a:buSzPts val="2760"/>
              <a:buChar char="•"/>
              <a:defRPr sz="2400"/>
            </a:lvl3pPr>
            <a:lvl4pPr marL="1828800" lvl="3" indent="-374650" algn="l">
              <a:spcBef>
                <a:spcPts val="400"/>
              </a:spcBef>
              <a:spcAft>
                <a:spcPts val="0"/>
              </a:spcAft>
              <a:buSzPts val="2300"/>
              <a:buChar char="•"/>
              <a:defRPr sz="2000"/>
            </a:lvl4pPr>
            <a:lvl5pPr marL="2286000" lvl="4" indent="-374650" algn="l">
              <a:spcBef>
                <a:spcPts val="400"/>
              </a:spcBef>
              <a:spcAft>
                <a:spcPts val="0"/>
              </a:spcAft>
              <a:buSzPts val="23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FF6600"/>
              </a:buClr>
              <a:buSzPts val="368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FF6600"/>
              </a:buClr>
              <a:buSzPts val="322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FF6600"/>
              </a:buClr>
              <a:buSzPts val="276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ts val="23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ts val="23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678056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 descr="Slide_words_text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8319408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50423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body" idx="1"/>
          </p:nvPr>
        </p:nvSpPr>
        <p:spPr>
          <a:xfrm>
            <a:off x="889261" y="1618314"/>
            <a:ext cx="7889748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62280" algn="l" rtl="0">
              <a:spcBef>
                <a:spcPts val="640"/>
              </a:spcBef>
              <a:spcAft>
                <a:spcPts val="0"/>
              </a:spcAft>
              <a:buClr>
                <a:srgbClr val="FF6600"/>
              </a:buClr>
              <a:buSzPts val="368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3069" algn="l" rtl="0">
              <a:spcBef>
                <a:spcPts val="560"/>
              </a:spcBef>
              <a:spcAft>
                <a:spcPts val="0"/>
              </a:spcAft>
              <a:buClr>
                <a:srgbClr val="FF6600"/>
              </a:buClr>
              <a:buSzPts val="322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3860" algn="l" rtl="0">
              <a:spcBef>
                <a:spcPts val="480"/>
              </a:spcBef>
              <a:spcAft>
                <a:spcPts val="0"/>
              </a:spcAft>
              <a:buClr>
                <a:srgbClr val="FF6600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74650" algn="l" rtl="0"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74650" algn="l" rtl="0"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3" name="Google Shape;13;p8"/>
          <p:cNvCxnSpPr/>
          <p:nvPr/>
        </p:nvCxnSpPr>
        <p:spPr>
          <a:xfrm>
            <a:off x="189852" y="1618314"/>
            <a:ext cx="8954148" cy="0"/>
          </a:xfrm>
          <a:prstGeom prst="straightConnector1">
            <a:avLst/>
          </a:prstGeom>
          <a:noFill/>
          <a:ln w="114300" cap="flat" cmpd="sng">
            <a:solidFill>
              <a:srgbClr val="00AAD3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20000" dir="5400000" rotWithShape="0">
              <a:srgbClr val="000000">
                <a:alpha val="37647"/>
              </a:srgbClr>
            </a:outerShdw>
          </a:effectLst>
        </p:spPr>
      </p:cxnSp>
      <p:pic>
        <p:nvPicPr>
          <p:cNvPr id="14" name="Google Shape;14;p8" descr="Slide_title.jpg"/>
          <p:cNvPicPr preferRelativeResize="0"/>
          <p:nvPr/>
        </p:nvPicPr>
        <p:blipFill rotWithShape="1">
          <a:blip r:embed="rId14">
            <a:alphaModFix/>
          </a:blip>
          <a:srcRect r="90275"/>
          <a:stretch/>
        </p:blipFill>
        <p:spPr>
          <a:xfrm>
            <a:off x="0" y="0"/>
            <a:ext cx="889261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te.careertech.org/sites/default/files/CareerClustersPathways_0.pdf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cteresource.org/verso/titles/work-based-learning-comparison-chart-256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12albemarle.org/acps/students/guide/Pages/cte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te.careertech.org/sites/default/files/CareerClustersPathways_0.pdf" TargetMode="External"/><Relationship Id="rId5" Type="http://schemas.openxmlformats.org/officeDocument/2006/relationships/hyperlink" Target="https://www.doli.virginia.gov/apprenticeship/youth-apprenticeship/" TargetMode="External"/><Relationship Id="rId4" Type="http://schemas.openxmlformats.org/officeDocument/2006/relationships/hyperlink" Target="http://cteresource.org/verso/titles/work-based-learning-comparison-chart-25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oli.virginia.gov/apprenticeship/youth-apprenticeship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765617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Work-Based Learning (WBL) Update</a:t>
            </a:r>
            <a:endParaRPr/>
          </a:p>
        </p:txBody>
      </p:sp>
      <p:sp>
        <p:nvSpPr>
          <p:cNvPr id="84" name="Google Shape;84;p1"/>
          <p:cNvSpPr txBox="1">
            <a:spLocks noGrp="1"/>
          </p:cNvSpPr>
          <p:nvPr>
            <p:ph type="body" idx="1"/>
          </p:nvPr>
        </p:nvSpPr>
        <p:spPr>
          <a:xfrm>
            <a:off x="860674" y="2012612"/>
            <a:ext cx="7889700" cy="3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80"/>
              <a:buNone/>
            </a:pPr>
            <a:r>
              <a:rPr lang="en-US" sz="2400" i="1">
                <a:latin typeface="Calibri"/>
                <a:ea typeface="Calibri"/>
                <a:cs typeface="Calibri"/>
                <a:sym typeface="Calibri"/>
              </a:rPr>
              <a:t>The alignment of classroom and workplace learning; application of academic, technical, and employability skills in a work setting; and support from classroom or workplace mentors.</a:t>
            </a:r>
            <a:endParaRPr sz="240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3326" y="5833091"/>
            <a:ext cx="1518036" cy="83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7450" y="3275384"/>
            <a:ext cx="7944776" cy="328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735846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Career Frameworks</a:t>
            </a:r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body" idx="1"/>
          </p:nvPr>
        </p:nvSpPr>
        <p:spPr>
          <a:xfrm>
            <a:off x="1138110" y="1466464"/>
            <a:ext cx="35742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53"/>
              <a:buNone/>
            </a:pPr>
            <a:r>
              <a:rPr lang="en-US" sz="2220" u="sng">
                <a:solidFill>
                  <a:schemeClr val="hlink"/>
                </a:solidFill>
                <a:hlinkClick r:id="rId3"/>
              </a:rPr>
              <a:t>Career Clusters &amp; Pathways</a:t>
            </a:r>
            <a:endParaRPr/>
          </a:p>
        </p:txBody>
      </p:sp>
      <p:pic>
        <p:nvPicPr>
          <p:cNvPr id="94" name="Google Shape;94;p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138105" y="2106294"/>
            <a:ext cx="32334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 txBox="1">
            <a:spLocks noGrp="1"/>
          </p:cNvSpPr>
          <p:nvPr>
            <p:ph type="body" idx="3"/>
          </p:nvPr>
        </p:nvSpPr>
        <p:spPr>
          <a:xfrm>
            <a:off x="4571988" y="1466399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53"/>
              <a:buNone/>
            </a:pPr>
            <a:r>
              <a:rPr lang="en-US" sz="2220" u="sng">
                <a:solidFill>
                  <a:schemeClr val="hlink"/>
                </a:solidFill>
                <a:hlinkClick r:id="rId5"/>
              </a:rPr>
              <a:t>WBL Experience Options</a:t>
            </a:r>
            <a:endParaRPr/>
          </a:p>
        </p:txBody>
      </p:sp>
      <p:pic>
        <p:nvPicPr>
          <p:cNvPr id="96" name="Google Shape;96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21656" y="5971279"/>
            <a:ext cx="1518036" cy="83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4"/>
          <p:cNvPicPr preferRelativeResize="0">
            <a:picLocks noGrp="1"/>
          </p:cNvPicPr>
          <p:nvPr>
            <p:ph type="body" idx="4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4572000" y="2155049"/>
            <a:ext cx="4041900" cy="38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765617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WBL Focus 2019-2020</a:t>
            </a:r>
            <a:endParaRPr/>
          </a:p>
        </p:txBody>
      </p:sp>
      <p:sp>
        <p:nvSpPr>
          <p:cNvPr id="104" name="Google Shape;104;p2"/>
          <p:cNvSpPr txBox="1">
            <a:spLocks noGrp="1"/>
          </p:cNvSpPr>
          <p:nvPr>
            <p:ph type="body" idx="1"/>
          </p:nvPr>
        </p:nvSpPr>
        <p:spPr>
          <a:xfrm>
            <a:off x="889260" y="2012612"/>
            <a:ext cx="8148413" cy="3820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80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Integration &amp; Centralization</a:t>
            </a:r>
            <a:endParaRPr sz="4000"/>
          </a:p>
          <a:p>
            <a:pPr marL="457200" lvl="0" indent="-457200" algn="l" rtl="0">
              <a:spcBef>
                <a:spcPts val="80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Industry &amp; Community Partnerships</a:t>
            </a:r>
            <a:endParaRPr sz="4000"/>
          </a:p>
          <a:p>
            <a:pPr marL="457200" lvl="0" indent="-457200" algn="l" rtl="0">
              <a:spcBef>
                <a:spcPts val="80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Operations</a:t>
            </a:r>
            <a:endParaRPr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4000"/>
          </a:p>
        </p:txBody>
      </p:sp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4256" y="5833241"/>
            <a:ext cx="1518036" cy="83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65c3d2f940_0_1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8070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WBL Integration &amp; Centralization </a:t>
            </a:r>
            <a:endParaRPr sz="3600"/>
          </a:p>
        </p:txBody>
      </p:sp>
      <p:sp>
        <p:nvSpPr>
          <p:cNvPr id="112" name="Google Shape;112;g65c3d2f940_0_1"/>
          <p:cNvSpPr txBox="1">
            <a:spLocks noGrp="1"/>
          </p:cNvSpPr>
          <p:nvPr>
            <p:ph type="body" idx="1"/>
          </p:nvPr>
        </p:nvSpPr>
        <p:spPr>
          <a:xfrm>
            <a:off x="977450" y="1974450"/>
            <a:ext cx="7759200" cy="47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/>
              <a:t>Integrate WBL into each school’s ecosystem to grow engagement.</a:t>
            </a:r>
            <a:endParaRPr sz="24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Career &amp; Academic Counseling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CTE Curriculum</a:t>
            </a:r>
            <a:r>
              <a:rPr lang="en-US" sz="2400"/>
              <a:t> with WBL options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9-12 Grade Seminars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Academies/Centers - CATEC, Center 1, HMSA, MESA, ESA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Independent Study/Capstone Project options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Centralized WBL Career Resource Library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WBL Campaign - Career &amp; Continuing Education/Training</a:t>
            </a:r>
            <a:endParaRPr sz="24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/>
              <a:t>Explore </a:t>
            </a:r>
            <a:r>
              <a:rPr lang="en-US" sz="2400" i="1">
                <a:solidFill>
                  <a:srgbClr val="000000"/>
                </a:solidFill>
              </a:rPr>
              <a:t>careers and gain experience to direct your next move after high school.</a:t>
            </a:r>
            <a:endParaRPr sz="2400" i="1"/>
          </a:p>
        </p:txBody>
      </p:sp>
      <p:pic>
        <p:nvPicPr>
          <p:cNvPr id="113" name="Google Shape;113;g65c3d2f940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5025" y="2484100"/>
            <a:ext cx="2962150" cy="163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65c3d2f940_0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30306" y="6022779"/>
            <a:ext cx="1518036" cy="835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65c3d2f940_0_1"/>
          <p:cNvSpPr txBox="1"/>
          <p:nvPr/>
        </p:nvSpPr>
        <p:spPr>
          <a:xfrm>
            <a:off x="5815025" y="3703000"/>
            <a:ext cx="3043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roger Foods - Top 25 HS Internships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5c3d2f940_0_9"/>
          <p:cNvSpPr txBox="1">
            <a:spLocks noGrp="1"/>
          </p:cNvSpPr>
          <p:nvPr>
            <p:ph type="title"/>
          </p:nvPr>
        </p:nvSpPr>
        <p:spPr>
          <a:xfrm>
            <a:off x="839000" y="274650"/>
            <a:ext cx="808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WBL Industry Partnerships</a:t>
            </a:r>
            <a:endParaRPr/>
          </a:p>
        </p:txBody>
      </p:sp>
      <p:pic>
        <p:nvPicPr>
          <p:cNvPr id="122" name="Google Shape;122;g65c3d2f940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6775" y="3735075"/>
            <a:ext cx="2287675" cy="228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65c3d2f940_0_9"/>
          <p:cNvSpPr txBox="1">
            <a:spLocks noGrp="1"/>
          </p:cNvSpPr>
          <p:nvPr>
            <p:ph type="body" idx="1"/>
          </p:nvPr>
        </p:nvSpPr>
        <p:spPr>
          <a:xfrm>
            <a:off x="977450" y="2886025"/>
            <a:ext cx="6372900" cy="3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2300"/>
              <a:buNone/>
            </a:pPr>
            <a:endParaRPr sz="2400" i="1"/>
          </a:p>
          <a:p>
            <a:pPr marL="457200" lvl="0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Contribute industry perspective to career readiness initiatives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Develop  </a:t>
            </a:r>
            <a:r>
              <a:rPr lang="en-US" sz="2400" u="sng">
                <a:solidFill>
                  <a:schemeClr val="hlink"/>
                </a:solidFill>
                <a:hlinkClick r:id="rId4"/>
              </a:rPr>
              <a:t>WBL Experiences</a:t>
            </a:r>
            <a:r>
              <a:rPr lang="en-US" sz="2400"/>
              <a:t> for students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Invest in talent pipeline state incentives </a:t>
            </a:r>
            <a:br>
              <a:rPr lang="en-US" sz="2400"/>
            </a:br>
            <a:r>
              <a:rPr lang="en-US" sz="2400"/>
              <a:t>(i.e. </a:t>
            </a:r>
            <a:r>
              <a:rPr lang="en-US" sz="2400" u="sng">
                <a:solidFill>
                  <a:schemeClr val="hlink"/>
                </a:solidFill>
                <a:hlinkClick r:id="rId5"/>
              </a:rPr>
              <a:t>Youth Registered Apprenticeships</a:t>
            </a:r>
            <a:r>
              <a:rPr lang="en-US" sz="2400"/>
              <a:t>)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Mentor students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Participate in </a:t>
            </a:r>
            <a:r>
              <a:rPr lang="en-US" sz="2400" u="sng">
                <a:solidFill>
                  <a:schemeClr val="hlink"/>
                </a:solidFill>
                <a:hlinkClick r:id="rId6"/>
              </a:rPr>
              <a:t>Career Cluster</a:t>
            </a:r>
            <a:r>
              <a:rPr lang="en-US" sz="2400"/>
              <a:t> events</a:t>
            </a:r>
            <a:endParaRPr sz="2400"/>
          </a:p>
        </p:txBody>
      </p:sp>
      <p:pic>
        <p:nvPicPr>
          <p:cNvPr id="124" name="Google Shape;124;g65c3d2f940_0_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01176" y="6022766"/>
            <a:ext cx="1518036" cy="835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65c3d2f940_0_9"/>
          <p:cNvSpPr/>
          <p:nvPr/>
        </p:nvSpPr>
        <p:spPr>
          <a:xfrm>
            <a:off x="4057425" y="3735075"/>
            <a:ext cx="2419500" cy="4953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D966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65c3d2f940_0_9"/>
          <p:cNvSpPr txBox="1"/>
          <p:nvPr/>
        </p:nvSpPr>
        <p:spPr>
          <a:xfrm>
            <a:off x="6726775" y="5086975"/>
            <a:ext cx="1518000" cy="3429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latin typeface="Calibri"/>
                <a:ea typeface="Calibri"/>
                <a:cs typeface="Calibri"/>
                <a:sym typeface="Calibri"/>
              </a:rPr>
              <a:t>Tuesday, December 10th, 8:00-9:30 am</a:t>
            </a:r>
            <a:endParaRPr sz="6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latin typeface="Calibri"/>
                <a:ea typeface="Calibri"/>
                <a:cs typeface="Calibri"/>
                <a:sym typeface="Calibri"/>
              </a:rPr>
              <a:t>Center 1, One Seminole Place</a:t>
            </a:r>
            <a:endParaRPr sz="6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65c3d2f940_0_9"/>
          <p:cNvSpPr txBox="1"/>
          <p:nvPr/>
        </p:nvSpPr>
        <p:spPr>
          <a:xfrm>
            <a:off x="977450" y="1865400"/>
            <a:ext cx="76413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Engage employers/community organizations to establish a future talent pipeline through partnership.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715644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WBL Operations</a:t>
            </a:r>
            <a:endParaRPr/>
          </a:p>
        </p:txBody>
      </p:sp>
      <p:pic>
        <p:nvPicPr>
          <p:cNvPr id="134" name="Google Shape;13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4256" y="5833241"/>
            <a:ext cx="1518036" cy="83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6418" y="5467870"/>
            <a:ext cx="2240045" cy="96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7461" y="1827187"/>
            <a:ext cx="2214552" cy="145782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"/>
          <p:cNvSpPr txBox="1"/>
          <p:nvPr/>
        </p:nvSpPr>
        <p:spPr>
          <a:xfrm>
            <a:off x="3500852" y="3488063"/>
            <a:ext cx="5415398" cy="156966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Connecting Employers &amp; Students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Industry Partnerships by Career Cluster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" action="ppaction://hlinkshowjump?jump=nextslide"/>
              </a:rPr>
              <a:t>WBL Experience Postings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Youth Registered Apprenticeships	</a:t>
            </a:r>
            <a:endParaRPr/>
          </a:p>
        </p:txBody>
      </p:sp>
      <p:sp>
        <p:nvSpPr>
          <p:cNvPr id="138" name="Google Shape;138;p3"/>
          <p:cNvSpPr txBox="1"/>
          <p:nvPr/>
        </p:nvSpPr>
        <p:spPr>
          <a:xfrm>
            <a:off x="3500853" y="1816227"/>
            <a:ext cx="5381439" cy="156966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Readiness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9th-12th Scope &amp; Sequence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Assessment &amp; Advising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Reporting &amp; Tracking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3500853" y="5257800"/>
            <a:ext cx="5381439" cy="156966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 &amp; Volunteer Management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Cluster Programs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Speaker Series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Mentorship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60825" y="3653785"/>
            <a:ext cx="1647825" cy="123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765617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Student Perspectives</a:t>
            </a:r>
            <a:endParaRPr/>
          </a:p>
        </p:txBody>
      </p:sp>
      <p:sp>
        <p:nvSpPr>
          <p:cNvPr id="147" name="Google Shape;147;p6"/>
          <p:cNvSpPr txBox="1">
            <a:spLocks noGrp="1"/>
          </p:cNvSpPr>
          <p:nvPr>
            <p:ph type="body" idx="1"/>
          </p:nvPr>
        </p:nvSpPr>
        <p:spPr>
          <a:xfrm>
            <a:off x="1474052" y="1799961"/>
            <a:ext cx="7889748" cy="4271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80"/>
              <a:buNone/>
            </a:pPr>
            <a:r>
              <a:rPr lang="en-US"/>
              <a:t/>
            </a:r>
            <a:br>
              <a:rPr lang="en-US"/>
            </a:b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SzPts val="3680"/>
              <a:buNone/>
            </a:pP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SzPts val="3680"/>
              <a:buNone/>
            </a:pP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SzPts val="3680"/>
              <a:buNone/>
            </a:pP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SzPts val="3680"/>
              <a:buNone/>
            </a:pPr>
            <a:endParaRPr/>
          </a:p>
        </p:txBody>
      </p:sp>
      <p:pic>
        <p:nvPicPr>
          <p:cNvPr id="148" name="Google Shape;148;p6" descr="Image result for murray high school charlottesvill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8104" y="2287662"/>
            <a:ext cx="18573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5559" y="2771532"/>
            <a:ext cx="16764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15646" y="4415767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86843" y="4111589"/>
            <a:ext cx="1552575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11251" y="5892766"/>
            <a:ext cx="1518036" cy="83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xfrm>
            <a:off x="977461" y="274638"/>
            <a:ext cx="765617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Questions/Further Discussion</a:t>
            </a:r>
            <a:endParaRPr/>
          </a:p>
        </p:txBody>
      </p:sp>
      <p:sp>
        <p:nvSpPr>
          <p:cNvPr id="159" name="Google Shape;159;p7"/>
          <p:cNvSpPr txBox="1">
            <a:spLocks noGrp="1"/>
          </p:cNvSpPr>
          <p:nvPr>
            <p:ph type="body" idx="1"/>
          </p:nvPr>
        </p:nvSpPr>
        <p:spPr>
          <a:xfrm>
            <a:off x="889261" y="2012612"/>
            <a:ext cx="7889748" cy="3820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67335" algn="l" rtl="0">
              <a:spcBef>
                <a:spcPts val="0"/>
              </a:spcBef>
              <a:spcAft>
                <a:spcPts val="0"/>
              </a:spcAft>
              <a:buSzPts val="2990"/>
              <a:buNone/>
            </a:pPr>
            <a:endParaRPr sz="260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SzPts val="3680"/>
              <a:buNone/>
            </a:pPr>
            <a:endParaRPr/>
          </a:p>
        </p:txBody>
      </p:sp>
      <p:pic>
        <p:nvPicPr>
          <p:cNvPr id="160" name="Google Shape;160;p7" descr="Image result for questions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1721" y="2012612"/>
            <a:ext cx="5806706" cy="435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1251" y="5833241"/>
            <a:ext cx="1518036" cy="83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348</Words>
  <Application>Microsoft Office PowerPoint</Application>
  <PresentationFormat>On-screen Show (4:3)</PresentationFormat>
  <Paragraphs>67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Work-Based Learning (WBL) Update</vt:lpstr>
      <vt:lpstr>Career Frameworks</vt:lpstr>
      <vt:lpstr>WBL Focus 2019-2020</vt:lpstr>
      <vt:lpstr>WBL Integration &amp; Centralization </vt:lpstr>
      <vt:lpstr>WBL Industry Partnerships</vt:lpstr>
      <vt:lpstr>WBL Operations</vt:lpstr>
      <vt:lpstr>Student Perspectives</vt:lpstr>
      <vt:lpstr>Questions/Further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Work-Based Learning (WBL) Update</dc:title>
  <dc:creator>Jannette  Stevens</dc:creator>
  <cp:lastModifiedBy>Jennifer Johnston</cp:lastModifiedBy>
  <cp:revision>2</cp:revision>
  <dcterms:created xsi:type="dcterms:W3CDTF">2011-10-03T12:42:18Z</dcterms:created>
  <dcterms:modified xsi:type="dcterms:W3CDTF">2019-11-07T15:58:34Z</dcterms:modified>
</cp:coreProperties>
</file>